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6858000" cy="9906000" type="A4"/>
  <p:notesSz cx="6858000" cy="9906000"/>
  <p:defaultTextStyle>
    <a:defPPr>
      <a:defRPr lang="ru-RU"/>
    </a:defPPr>
    <a:lvl1pPr marL="0" algn="l" defTabSz="924210">
      <a:defRPr sz="18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>
      <a:defRPr sz="18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>
      <a:defRPr sz="18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>
      <a:defRPr sz="18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>
      <a:defRPr sz="18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>
      <a:defRPr sz="18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>
      <a:defRPr sz="18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>
      <a:defRPr sz="18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90" d="100"/>
          <a:sy n="90" d="100"/>
        </p:scale>
        <p:origin x="2802" y="-228"/>
      </p:cViewPr>
      <p:guideLst>
        <p:guide pos="232"/>
        <p:guide pos="1129" orient="horz"/>
        <p:guide pos="2095" orient="horz"/>
        <p:guide pos="1185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4907757" y="527403"/>
            <a:ext cx="1478756" cy="839487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71488" y="527403"/>
            <a:ext cx="4350544" cy="839487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71488" y="2637014"/>
            <a:ext cx="2914650" cy="628526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471863" y="2637014"/>
            <a:ext cx="2914650" cy="628526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2381" y="527405"/>
            <a:ext cx="5915025" cy="191470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72381" y="3618442"/>
            <a:ext cx="2901255" cy="532218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3471863" y="3618442"/>
            <a:ext cx="2915543" cy="532218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2381" y="660400"/>
            <a:ext cx="2211884" cy="2311399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72381" y="2971800"/>
            <a:ext cx="2211884" cy="550562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2381" y="660400"/>
            <a:ext cx="2211884" cy="2311399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72381" y="2971800"/>
            <a:ext cx="2211884" cy="550562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45C735-9465-446E-A291-AE85B1E28EDC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57BBA8C-D4A7-4E94-8704-9085AA7BAF57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 bwMode="auto"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 fill="norm" stroke="1" extrusionOk="0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  <a:defRPr/>
            </a:pPr>
            <a:r>
              <a:rPr lang="ru-RU" sz="1300">
                <a:latin typeface="Arial Black"/>
                <a:cs typeface="Arial"/>
              </a:rPr>
              <a:t>оценить условия оказания услуг:</a:t>
            </a:r>
            <a:endParaRPr/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/>
              <a:buChar char="ü"/>
              <a:defRPr/>
            </a:pPr>
            <a:r>
              <a:rPr lang="ru-RU" sz="1300">
                <a:latin typeface="Arial"/>
                <a:cs typeface="Arial"/>
              </a:rPr>
              <a:t>Комфорт и чистота помещений</a:t>
            </a:r>
            <a:endParaRPr/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/>
              <a:buChar char="ü"/>
              <a:defRPr/>
            </a:pPr>
            <a:r>
              <a:rPr lang="ru-RU" sz="1300">
                <a:latin typeface="Arial"/>
                <a:cs typeface="Arial"/>
              </a:rPr>
              <a:t>Доброжелательность и вежливость персонала</a:t>
            </a:r>
            <a:endParaRPr/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/>
              <a:buChar char="ü"/>
              <a:defRPr/>
            </a:pPr>
            <a:r>
              <a:rPr lang="ru-RU" sz="1300">
                <a:latin typeface="Arial"/>
                <a:cs typeface="Arial"/>
              </a:rPr>
              <a:t>Легкость получения информации</a:t>
            </a:r>
            <a:br>
              <a:rPr lang="ru-RU" sz="1300">
                <a:latin typeface="Arial"/>
                <a:cs typeface="Arial"/>
              </a:rPr>
            </a:br>
            <a:r>
              <a:rPr lang="ru-RU" sz="1300">
                <a:latin typeface="Arial"/>
                <a:cs typeface="Arial"/>
              </a:rPr>
              <a:t>о работе организации и ее точность</a:t>
            </a:r>
            <a:endParaRPr/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/>
              <a:buChar char="ü"/>
              <a:defRPr/>
            </a:pPr>
            <a:r>
              <a:rPr lang="ru-RU" sz="1300">
                <a:latin typeface="Arial"/>
                <a:cs typeface="Arial"/>
              </a:rPr>
              <a:t>Удобство записи для получения</a:t>
            </a:r>
            <a:br>
              <a:rPr lang="ru-RU" sz="1300">
                <a:latin typeface="Arial"/>
                <a:cs typeface="Arial"/>
              </a:rPr>
            </a:br>
            <a:r>
              <a:rPr lang="ru-RU" sz="1300">
                <a:latin typeface="Arial"/>
                <a:cs typeface="Arial"/>
              </a:rPr>
              <a:t>услуги и своевременность</a:t>
            </a:r>
            <a:br>
              <a:rPr lang="ru-RU" sz="1300">
                <a:latin typeface="Arial"/>
                <a:cs typeface="Arial"/>
              </a:rPr>
            </a:br>
            <a:r>
              <a:rPr lang="ru-RU" sz="1300">
                <a:latin typeface="Arial"/>
                <a:cs typeface="Arial"/>
              </a:rPr>
              <a:t>ее оказания</a:t>
            </a:r>
            <a:endParaRPr/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/>
              <a:buChar char="ü"/>
              <a:defRPr/>
            </a:pPr>
            <a:r>
              <a:rPr lang="ru-RU" sz="1300">
                <a:latin typeface="Arial"/>
                <a:cs typeface="Arial"/>
              </a:rPr>
              <a:t>Доступность для граждан</a:t>
            </a:r>
            <a:br>
              <a:rPr lang="ru-RU" sz="1300">
                <a:latin typeface="Arial"/>
                <a:cs typeface="Arial"/>
              </a:rPr>
            </a:br>
            <a:r>
              <a:rPr lang="ru-RU" sz="1300">
                <a:latin typeface="Arial"/>
                <a:cs typeface="Arial"/>
              </a:rPr>
              <a:t>с инвалидностью</a:t>
            </a:r>
            <a:endParaRPr/>
          </a:p>
          <a:p>
            <a:pPr>
              <a:spcBef>
                <a:spcPts val="1714"/>
              </a:spcBef>
              <a:defRPr/>
            </a:pPr>
            <a:r>
              <a:rPr lang="ru-RU" sz="1300">
                <a:latin typeface="Arial Black"/>
                <a:cs typeface="Arial"/>
              </a:rPr>
              <a:t>оставить свое обращение</a:t>
            </a:r>
            <a:endParaRPr/>
          </a:p>
          <a:p>
            <a:pPr>
              <a:spcBef>
                <a:spcPts val="1714"/>
              </a:spcBef>
              <a:defRPr/>
            </a:pPr>
            <a:r>
              <a:rPr lang="ru-RU" sz="1300">
                <a:latin typeface="Arial Black"/>
                <a:cs typeface="Arial"/>
              </a:rPr>
              <a:t>ознакомиться </a:t>
            </a:r>
            <a:br>
              <a:rPr lang="ru-RU" sz="1300">
                <a:latin typeface="Arial Black"/>
                <a:cs typeface="Arial"/>
              </a:rPr>
            </a:br>
            <a:r>
              <a:rPr lang="ru-RU" sz="1300">
                <a:latin typeface="Arial Black"/>
                <a:cs typeface="Arial"/>
              </a:rPr>
              <a:t>с рейтингом организации</a:t>
            </a:r>
            <a:endParaRPr/>
          </a:p>
        </p:txBody>
      </p:sp>
      <p:sp>
        <p:nvSpPr>
          <p:cNvPr id="8" name="TextBox 7"/>
          <p:cNvSpPr txBox="1"/>
          <p:nvPr/>
        </p:nvSpPr>
        <p:spPr bwMode="auto"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150">
                <a:solidFill>
                  <a:schemeClr val="bg1"/>
                </a:solidFill>
                <a:latin typeface="Arial Black"/>
                <a:cs typeface="Arial"/>
              </a:rPr>
              <a:t>ОЦЕНИТЕ</a:t>
            </a:r>
            <a:br>
              <a:rPr lang="ru-RU" sz="3150">
                <a:solidFill>
                  <a:schemeClr val="bg1"/>
                </a:solidFill>
                <a:latin typeface="Arial Black"/>
                <a:cs typeface="Arial"/>
              </a:rPr>
            </a:br>
            <a:r>
              <a:rPr lang="ru-RU" sz="3150">
                <a:solidFill>
                  <a:schemeClr val="bg1"/>
                </a:solidFill>
                <a:latin typeface="Arial Black"/>
                <a:cs typeface="Arial"/>
              </a:rPr>
              <a:t>НАШУ РАБОТУ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50">
                <a:solidFill>
                  <a:srgbClr val="0E77BB"/>
                </a:solidFill>
                <a:latin typeface="Arial Black"/>
                <a:cs typeface="Arial"/>
              </a:rPr>
              <a:t>Ваша оценка поможет нам стать лучше и убедиться, что все хорошо!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50">
                <a:solidFill>
                  <a:schemeClr val="bg1"/>
                </a:solidFill>
                <a:latin typeface="Arial"/>
                <a:cs typeface="Arial"/>
              </a:rPr>
              <a:t>Чтобы оценить условия предоставления услуг наведите камеру Вашего телефона</a:t>
            </a:r>
            <a:br>
              <a:rPr lang="ru-RU" sz="145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ru-RU" sz="1450">
                <a:solidFill>
                  <a:schemeClr val="bg1"/>
                </a:solidFill>
                <a:latin typeface="Arial"/>
                <a:cs typeface="Arial"/>
              </a:rPr>
              <a:t>и сканируйте QR-код</a:t>
            </a:r>
            <a:endParaRPr/>
          </a:p>
        </p:txBody>
      </p:sp>
      <p:sp>
        <p:nvSpPr>
          <p:cNvPr id="6" name="Овал 5"/>
          <p:cNvSpPr/>
          <p:nvPr/>
        </p:nvSpPr>
        <p:spPr bwMode="auto"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sp>
        <p:nvSpPr>
          <p:cNvPr id="15" name="Овал 14"/>
          <p:cNvSpPr/>
          <p:nvPr/>
        </p:nvSpPr>
        <p:spPr bwMode="auto"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biLevel thresh="25000"/>
          </a:blip>
          <a:stretch/>
        </p:blipFill>
        <p:spPr bwMode="auto"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 bwMode="auto"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  <a:defRPr/>
            </a:pPr>
            <a:r>
              <a:rPr lang="ru-RU" sz="2000">
                <a:solidFill>
                  <a:srgbClr val="0E77BB"/>
                </a:solidFill>
                <a:latin typeface="Arial Black"/>
                <a:cs typeface="Arial"/>
              </a:rPr>
              <a:t>ВЫ МОЖЕТЕ:</a:t>
            </a:r>
            <a:endParaRPr/>
          </a:p>
        </p:txBody>
      </p:sp>
      <p:sp>
        <p:nvSpPr>
          <p:cNvPr id="26" name="Овал 25"/>
          <p:cNvSpPr/>
          <p:nvPr/>
        </p:nvSpPr>
        <p:spPr bwMode="auto"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sp>
        <p:nvSpPr>
          <p:cNvPr id="27" name="Овал 26"/>
          <p:cNvSpPr/>
          <p:nvPr/>
        </p:nvSpPr>
        <p:spPr bwMode="auto"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biLevel thresh="25000"/>
          </a:blip>
          <a:stretch/>
        </p:blipFill>
        <p:spPr bwMode="auto"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biLevel thresh="25000"/>
          </a:blip>
          <a:stretch/>
        </p:blipFill>
        <p:spPr bwMode="auto"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>
            <a:cxnSpLocks/>
          </p:cNvCxnSpPr>
          <p:nvPr/>
        </p:nvCxnSpPr>
        <p:spPr bwMode="auto"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 bwMode="auto">
          <a:xfrm>
            <a:off x="532040" y="1850575"/>
            <a:ext cx="1503586" cy="1499096"/>
            <a:chOff x="589568" y="2738105"/>
            <a:chExt cx="3057327" cy="3024187"/>
          </a:xfrm>
        </p:grpSpPr>
        <p:sp>
          <p:nvSpPr>
            <p:cNvPr id="34" name="Прямоугольник 33"/>
            <p:cNvSpPr/>
            <p:nvPr/>
          </p:nvSpPr>
          <p:spPr bwMode="auto">
            <a:xfrm>
              <a:off x="589568" y="2738105"/>
              <a:ext cx="3057327" cy="3024187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50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1032506" y="3883947"/>
              <a:ext cx="2286880" cy="126196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  <a:defRPr/>
              </a:pPr>
              <a:r>
                <a:rPr lang="ru-RU" sz="1150">
                  <a:solidFill>
                    <a:schemeClr val="bg1"/>
                  </a:solidFill>
                  <a:latin typeface="Arial Black"/>
                  <a:cs typeface="Arial"/>
                </a:rPr>
                <a:t>МЕСТО ДЛЯ </a:t>
              </a:r>
              <a:r>
                <a:rPr lang="en-US" sz="1150">
                  <a:solidFill>
                    <a:schemeClr val="bg1"/>
                  </a:solidFill>
                  <a:latin typeface="Arial Black"/>
                  <a:cs typeface="Arial"/>
                </a:rPr>
                <a:t>QR</a:t>
              </a:r>
              <a:r>
                <a:rPr lang="ru-RU" sz="1150">
                  <a:solidFill>
                    <a:schemeClr val="bg1"/>
                  </a:solidFill>
                  <a:latin typeface="Arial Black"/>
                  <a:cs typeface="Arial"/>
                </a:rPr>
                <a:t>-КОДА</a:t>
              </a:r>
              <a:endParaRPr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1175667985" name="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 flipH="0" flipV="0">
            <a:off x="240296" y="1580893"/>
            <a:ext cx="1984114" cy="19841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Р7-Офис/2025.2.2.831</Application>
  <DocSecurity>0</DocSecurity>
  <PresentationFormat>Лист A4 (210x297 мм)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Нечаева Нина Васильевна</dc:creator>
  <cp:keywords/>
  <dc:description/>
  <dc:identifier/>
  <dc:language/>
  <cp:lastModifiedBy>User</cp:lastModifiedBy>
  <cp:revision>32</cp:revision>
  <dcterms:created xsi:type="dcterms:W3CDTF">2023-08-02T11:27:24Z</dcterms:created>
  <dcterms:modified xsi:type="dcterms:W3CDTF">2026-05-08T06:25:40Z</dcterms:modified>
  <cp:category/>
  <cp:contentStatus/>
  <cp:version/>
</cp:coreProperties>
</file>